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7f07e38b3c446d6" /><Relationship Type="http://schemas.openxmlformats.org/officeDocument/2006/relationships/extended-properties" Target="/docProps/app.xml" Id="Rbd724050de4646d4" /><Relationship Type="http://schemas.openxmlformats.org/officeDocument/2006/relationships/officeDocument" Target="/ppt/presentation.xml" Id="R13db728cb4b944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319e7a1d6f42ea"/>
  </p:sldMasterIdLst>
  <p:notesMasterIdLst>
    <p:notesMasterId xmlns:r="http://schemas.openxmlformats.org/officeDocument/2006/relationships" r:id="R8bf1554546f941c9"/>
  </p:notesMasterIdLst>
  <p:sldIdLst>
    <p:sldId xmlns:r="http://schemas.openxmlformats.org/officeDocument/2006/relationships" id="256" r:id="iteraqSlide1"/>
    <p:sldId xmlns:r="http://schemas.openxmlformats.org/officeDocument/2006/relationships" id="257" r:id="iteraqSlide2"/>
    <p:sldId xmlns:r="http://schemas.openxmlformats.org/officeDocument/2006/relationships" id="258" r:id="iteraqSlide3"/>
    <p:sldId xmlns:r="http://schemas.openxmlformats.org/officeDocument/2006/relationships" id="259" r:id="iteraqSlide4"/>
    <p:sldId xmlns:r="http://schemas.openxmlformats.org/officeDocument/2006/relationships" id="260" r:id="iteraqSlide5"/>
    <p:sldId xmlns:r="http://schemas.openxmlformats.org/officeDocument/2006/relationships" id="261" r:id="iteraqSlide6"/>
    <p:sldId xmlns:r="http://schemas.openxmlformats.org/officeDocument/2006/relationships" id="262" r:id="iteraqSlide7"/>
    <p:sldId xmlns:r="http://schemas.openxmlformats.org/officeDocument/2006/relationships" id="263" r:id="iteraqSlide8"/>
    <p:sldId xmlns:r="http://schemas.openxmlformats.org/officeDocument/2006/relationships" id="264" r:id="iteraqSlide9"/>
    <p:sldId xmlns:r="http://schemas.openxmlformats.org/officeDocument/2006/relationships" id="265" r:id="iteraqSlide10"/>
    <p:sldId xmlns:r="http://schemas.openxmlformats.org/officeDocument/2006/relationships" id="266" r:id="iteraqSlide11"/>
    <p:sldId xmlns:r="http://schemas.openxmlformats.org/officeDocument/2006/relationships" id="267" r:id="iteraqSlide12"/>
    <p:sldId xmlns:r="http://schemas.openxmlformats.org/officeDocument/2006/relationships" id="268" r:id="iteraqSlide13"/>
    <p:sldId xmlns:r="http://schemas.openxmlformats.org/officeDocument/2006/relationships" id="269" r:id="iteraqSlide14"/>
    <p:sldId xmlns:r="http://schemas.openxmlformats.org/officeDocument/2006/relationships" id="270" r:id="iteraqSlide15"/>
    <p:sldId xmlns:r="http://schemas.openxmlformats.org/officeDocument/2006/relationships" id="271" r:id="iteraqSlide16"/>
    <p:sldId xmlns:r="http://schemas.openxmlformats.org/officeDocument/2006/relationships" id="272" r:id="iteraqSlide17"/>
    <p:sldId xmlns:r="http://schemas.openxmlformats.org/officeDocument/2006/relationships" id="273" r:id="iteraqSlide18"/>
    <p:sldId xmlns:r="http://schemas.openxmlformats.org/officeDocument/2006/relationships" id="274" r:id="iteraqSlide19"/>
    <p:sldId xmlns:r="http://schemas.openxmlformats.org/officeDocument/2006/relationships" id="275" r:id="iteraqSlide20"/>
    <p:sldId xmlns:r="http://schemas.openxmlformats.org/officeDocument/2006/relationships" id="276" r:id="iteraqSlide2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<?xml version="1.0" encoding="utf-8"?><Relationships xmlns="http://schemas.openxmlformats.org/package/2006/relationships"><Relationship Type="http://schemas.openxmlformats.org/officeDocument/2006/relationships/theme" Target="/ppt/theme/theme1.xml" Id="R5b872517b8874df7" /><Relationship Type="http://schemas.openxmlformats.org/officeDocument/2006/relationships/slideMaster" Target="/ppt/slideMasters/slideMaster1.xml" Id="R99319e7a1d6f42ea" /><Relationship Type="http://schemas.openxmlformats.org/officeDocument/2006/relationships/notesMaster" Target="/ppt/notesMasters/notesMaster1.xml" Id="R8bf1554546f941c9" /><Relationship Type="http://schemas.openxmlformats.org/officeDocument/2006/relationships/presProps" Target="/ppt/presProps.xml" Id="R20ad22af908d4c53" /><Relationship Type="http://schemas.openxmlformats.org/officeDocument/2006/relationships/tableStyles" Target="/ppt/tableStyles.xml" Id="Rf9c748eac1ed4514" /><Relationship Id="iteraqSlide1" Type="http://schemas.openxmlformats.org/officeDocument/2006/relationships/slide" Target="slides/slide1.xml"/><Relationship Id="iteraqSlide2" Type="http://schemas.openxmlformats.org/officeDocument/2006/relationships/slide" Target="slides/slide2.xml"/><Relationship Id="iteraqSlide3" Type="http://schemas.openxmlformats.org/officeDocument/2006/relationships/slide" Target="slides/slide3.xml"/><Relationship Id="iteraqSlide4" Type="http://schemas.openxmlformats.org/officeDocument/2006/relationships/slide" Target="slides/slide4.xml"/><Relationship Id="iteraqSlide5" Type="http://schemas.openxmlformats.org/officeDocument/2006/relationships/slide" Target="slides/slide5.xml"/><Relationship Id="iteraqSlide6" Type="http://schemas.openxmlformats.org/officeDocument/2006/relationships/slide" Target="slides/slide6.xml"/><Relationship Id="iteraqSlide7" Type="http://schemas.openxmlformats.org/officeDocument/2006/relationships/slide" Target="slides/slide7.xml"/><Relationship Id="iteraqSlide8" Type="http://schemas.openxmlformats.org/officeDocument/2006/relationships/slide" Target="slides/slide8.xml"/><Relationship Id="iteraqSlide9" Type="http://schemas.openxmlformats.org/officeDocument/2006/relationships/slide" Target="slides/slide9.xml"/><Relationship Id="iteraqSlide10" Type="http://schemas.openxmlformats.org/officeDocument/2006/relationships/slide" Target="slides/slide10.xml"/><Relationship Id="iteraqSlide11" Type="http://schemas.openxmlformats.org/officeDocument/2006/relationships/slide" Target="slides/slide11.xml"/><Relationship Id="iteraqSlide12" Type="http://schemas.openxmlformats.org/officeDocument/2006/relationships/slide" Target="slides/slide12.xml"/><Relationship Id="iteraqSlide13" Type="http://schemas.openxmlformats.org/officeDocument/2006/relationships/slide" Target="slides/slide13.xml"/><Relationship Id="iteraqSlide14" Type="http://schemas.openxmlformats.org/officeDocument/2006/relationships/slide" Target="slides/slide14.xml"/><Relationship Id="iteraqSlide15" Type="http://schemas.openxmlformats.org/officeDocument/2006/relationships/slide" Target="slides/slide15.xml"/><Relationship Id="iteraqSlide16" Type="http://schemas.openxmlformats.org/officeDocument/2006/relationships/slide" Target="slides/slide16.xml"/><Relationship Id="iteraqSlide17" Type="http://schemas.openxmlformats.org/officeDocument/2006/relationships/slide" Target="slides/slide17.xml"/><Relationship Id="iteraqSlide18" Type="http://schemas.openxmlformats.org/officeDocument/2006/relationships/slide" Target="slides/slide18.xml"/><Relationship Id="iteraqSlide19" Type="http://schemas.openxmlformats.org/officeDocument/2006/relationships/slide" Target="slides/slide19.xml"/><Relationship Id="iteraqSlide20" Type="http://schemas.openxmlformats.org/officeDocument/2006/relationships/slide" Target="slides/slide20.xml"/><Relationship Id="iteraqSlide21" Type="http://schemas.openxmlformats.org/officeDocument/2006/relationships/slide" Target="slides/slide21.xml"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5101535dddd416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<?xml version="1.0" encoding="utf-8"?><Relationships xmlns="http://schemas.openxmlformats.org/package/2006/relationships"><Relationship Type="http://schemas.openxmlformats.org/officeDocument/2006/relationships/slide" Target="/ppt/slides/slide1.xml" Id="Rd501b78850b84473" /><Relationship Type="http://schemas.openxmlformats.org/officeDocument/2006/relationships/notesMaster" Target="/ppt/notesMasters/notesMaster1.xml" Id="R89851e584b6043d1" /></Relationships>
</file>

<file path=ppt/notesSlides/_rels/notesSlide10.xml.rels><?xml version="1.0" encoding="utf-8"?><Relationships xmlns="http://schemas.openxmlformats.org/package/2006/relationships"><Relationship Type="http://schemas.openxmlformats.org/officeDocument/2006/relationships/slide" Target="/ppt/slides/slide10.xml" Id="Rd501b78850b84473" /><Relationship Type="http://schemas.openxmlformats.org/officeDocument/2006/relationships/notesMaster" Target="/ppt/notesMasters/notesMaster1.xml" Id="R89851e584b6043d1" /></Relationships>
</file>

<file path=ppt/notesSlides/_rels/notesSlide11.xml.rels><?xml version="1.0" encoding="utf-8"?><Relationships xmlns="http://schemas.openxmlformats.org/package/2006/relationships"><Relationship Type="http://schemas.openxmlformats.org/officeDocument/2006/relationships/slide" Target="/ppt/slides/slide11.xml" Id="Rd501b78850b84473" /><Relationship Type="http://schemas.openxmlformats.org/officeDocument/2006/relationships/notesMaster" Target="/ppt/notesMasters/notesMaster1.xml" Id="R89851e584b6043d1" /></Relationships>
</file>

<file path=ppt/notesSlides/_rels/notesSlide12.xml.rels><?xml version="1.0" encoding="utf-8"?><Relationships xmlns="http://schemas.openxmlformats.org/package/2006/relationships"><Relationship Type="http://schemas.openxmlformats.org/officeDocument/2006/relationships/slide" Target="/ppt/slides/slide12.xml" Id="Rd501b78850b84473" /><Relationship Type="http://schemas.openxmlformats.org/officeDocument/2006/relationships/notesMaster" Target="/ppt/notesMasters/notesMaster1.xml" Id="R89851e584b6043d1" /></Relationships>
</file>

<file path=ppt/notesSlides/_rels/notesSlide13.xml.rels><?xml version="1.0" encoding="utf-8"?><Relationships xmlns="http://schemas.openxmlformats.org/package/2006/relationships"><Relationship Type="http://schemas.openxmlformats.org/officeDocument/2006/relationships/slide" Target="/ppt/slides/slide13.xml" Id="Rd501b78850b84473" /><Relationship Type="http://schemas.openxmlformats.org/officeDocument/2006/relationships/notesMaster" Target="/ppt/notesMasters/notesMaster1.xml" Id="R89851e584b6043d1" /></Relationships>
</file>

<file path=ppt/notesSlides/_rels/notesSlide14.xml.rels><?xml version="1.0" encoding="utf-8"?><Relationships xmlns="http://schemas.openxmlformats.org/package/2006/relationships"><Relationship Type="http://schemas.openxmlformats.org/officeDocument/2006/relationships/slide" Target="/ppt/slides/slide14.xml" Id="Rd501b78850b84473" /><Relationship Type="http://schemas.openxmlformats.org/officeDocument/2006/relationships/notesMaster" Target="/ppt/notesMasters/notesMaster1.xml" Id="R89851e584b6043d1" /></Relationships>
</file>

<file path=ppt/notesSlides/_rels/notesSlide15.xml.rels><?xml version="1.0" encoding="utf-8"?><Relationships xmlns="http://schemas.openxmlformats.org/package/2006/relationships"><Relationship Type="http://schemas.openxmlformats.org/officeDocument/2006/relationships/slide" Target="/ppt/slides/slide15.xml" Id="R7a577f2528b5491a" /><Relationship Type="http://schemas.openxmlformats.org/officeDocument/2006/relationships/notesMaster" Target="/ppt/notesMasters/notesMaster1.xml" Id="R799580dbd3884902" /></Relationships>
</file>

<file path=ppt/notesSlides/_rels/notesSlide16.xml.rels><?xml version="1.0" encoding="utf-8"?><Relationships xmlns="http://schemas.openxmlformats.org/package/2006/relationships"><Relationship Type="http://schemas.openxmlformats.org/officeDocument/2006/relationships/slide" Target="/ppt/slides/slide16.xml" Id="R7a577f2528b5491a" /><Relationship Type="http://schemas.openxmlformats.org/officeDocument/2006/relationships/notesMaster" Target="/ppt/notesMasters/notesMaster1.xml" Id="R799580dbd3884902" /></Relationships>
</file>

<file path=ppt/notesSlides/_rels/notesSlide17.xml.rels><?xml version="1.0" encoding="utf-8"?><Relationships xmlns="http://schemas.openxmlformats.org/package/2006/relationships"><Relationship Type="http://schemas.openxmlformats.org/officeDocument/2006/relationships/slide" Target="/ppt/slides/slide17.xml" Id="R7a577f2528b5491a" /><Relationship Type="http://schemas.openxmlformats.org/officeDocument/2006/relationships/notesMaster" Target="/ppt/notesMasters/notesMaster1.xml" Id="R799580dbd3884902" /></Relationships>
</file>

<file path=ppt/notesSlides/_rels/notesSlide18.xml.rels><?xml version="1.0" encoding="utf-8"?><Relationships xmlns="http://schemas.openxmlformats.org/package/2006/relationships"><Relationship Type="http://schemas.openxmlformats.org/officeDocument/2006/relationships/slide" Target="/ppt/slides/slide18.xml" Id="R7a577f2528b5491a" /><Relationship Type="http://schemas.openxmlformats.org/officeDocument/2006/relationships/notesMaster" Target="/ppt/notesMasters/notesMaster1.xml" Id="R799580dbd3884902" /></Relationships>
</file>

<file path=ppt/notesSlides/_rels/notesSlide19.xml.rels><?xml version="1.0" encoding="utf-8"?><Relationships xmlns="http://schemas.openxmlformats.org/package/2006/relationships"><Relationship Type="http://schemas.openxmlformats.org/officeDocument/2006/relationships/slide" Target="/ppt/slides/slide19.xml" Id="R7a577f2528b5491a" /><Relationship Type="http://schemas.openxmlformats.org/officeDocument/2006/relationships/notesMaster" Target="/ppt/notesMasters/notesMaster1.xml" Id="R799580dbd3884902" /></Relationships>
</file>

<file path=ppt/notesSlides/_rels/notesSlide2.xml.rels><?xml version="1.0" encoding="utf-8"?><Relationships xmlns="http://schemas.openxmlformats.org/package/2006/relationships"><Relationship Type="http://schemas.openxmlformats.org/officeDocument/2006/relationships/slide" Target="/ppt/slides/slide2.xml" Id="Rd501b78850b84473" /><Relationship Type="http://schemas.openxmlformats.org/officeDocument/2006/relationships/notesMaster" Target="/ppt/notesMasters/notesMaster1.xml" Id="R89851e584b6043d1" /></Relationships>
</file>

<file path=ppt/notesSlides/_rels/notesSlide20.xml.rels><?xml version="1.0" encoding="utf-8"?><Relationships xmlns="http://schemas.openxmlformats.org/package/2006/relationships"><Relationship Type="http://schemas.openxmlformats.org/officeDocument/2006/relationships/slide" Target="/ppt/slides/slide20.xml" Id="R7a577f2528b5491a" /><Relationship Type="http://schemas.openxmlformats.org/officeDocument/2006/relationships/notesMaster" Target="/ppt/notesMasters/notesMaster1.xml" Id="R799580dbd3884902" /></Relationships>
</file>

<file path=ppt/notesSlides/_rels/notesSlide21.xml.rels><?xml version="1.0" encoding="utf-8"?><Relationships xmlns="http://schemas.openxmlformats.org/package/2006/relationships"><Relationship Type="http://schemas.openxmlformats.org/officeDocument/2006/relationships/slide" Target="/ppt/slides/slide21.xml" Id="Rd501b78850b84473" /><Relationship Type="http://schemas.openxmlformats.org/officeDocument/2006/relationships/notesMaster" Target="/ppt/notesMasters/notesMaster1.xml" Id="R89851e584b6043d1" /></Relationships>
</file>

<file path=ppt/notesSlides/_rels/notesSlide3.xml.rels><?xml version="1.0" encoding="utf-8"?><Relationships xmlns="http://schemas.openxmlformats.org/package/2006/relationships"><Relationship Type="http://schemas.openxmlformats.org/officeDocument/2006/relationships/slide" Target="/ppt/slides/slide3.xml" Id="Rd501b78850b84473" /><Relationship Type="http://schemas.openxmlformats.org/officeDocument/2006/relationships/notesMaster" Target="/ppt/notesMasters/notesMaster1.xml" Id="R89851e584b6043d1" /></Relationships>
</file>

<file path=ppt/notesSlides/_rels/notesSlide4.xml.rels><?xml version="1.0" encoding="utf-8"?><Relationships xmlns="http://schemas.openxmlformats.org/package/2006/relationships"><Relationship Type="http://schemas.openxmlformats.org/officeDocument/2006/relationships/slide" Target="/ppt/slides/slide4.xml" Id="Rd501b78850b84473" /><Relationship Type="http://schemas.openxmlformats.org/officeDocument/2006/relationships/notesMaster" Target="/ppt/notesMasters/notesMaster1.xml" Id="R89851e584b6043d1" /></Relationships>
</file>

<file path=ppt/notesSlides/_rels/notesSlide5.xml.rels><?xml version="1.0" encoding="utf-8"?><Relationships xmlns="http://schemas.openxmlformats.org/package/2006/relationships"><Relationship Type="http://schemas.openxmlformats.org/officeDocument/2006/relationships/slide" Target="/ppt/slides/slide5.xml" Id="Rd501b78850b84473" /><Relationship Type="http://schemas.openxmlformats.org/officeDocument/2006/relationships/notesMaster" Target="/ppt/notesMasters/notesMaster1.xml" Id="R89851e584b6043d1" /></Relationships>
</file>

<file path=ppt/notesSlides/_rels/notesSlide6.xml.rels><?xml version="1.0" encoding="utf-8"?><Relationships xmlns="http://schemas.openxmlformats.org/package/2006/relationships"><Relationship Type="http://schemas.openxmlformats.org/officeDocument/2006/relationships/slide" Target="/ppt/slides/slide6.xml" Id="Rd501b78850b84473" /><Relationship Type="http://schemas.openxmlformats.org/officeDocument/2006/relationships/notesMaster" Target="/ppt/notesMasters/notesMaster1.xml" Id="R89851e584b6043d1" /></Relationships>
</file>

<file path=ppt/notesSlides/_rels/notesSlide7.xml.rels><?xml version="1.0" encoding="utf-8"?><Relationships xmlns="http://schemas.openxmlformats.org/package/2006/relationships"><Relationship Type="http://schemas.openxmlformats.org/officeDocument/2006/relationships/slide" Target="/ppt/slides/slide7.xml" Id="Rd501b78850b84473" /><Relationship Type="http://schemas.openxmlformats.org/officeDocument/2006/relationships/notesMaster" Target="/ppt/notesMasters/notesMaster1.xml" Id="R89851e584b6043d1" /></Relationships>
</file>

<file path=ppt/notesSlides/_rels/notesSlide8.xml.rels><?xml version="1.0" encoding="utf-8"?><Relationships xmlns="http://schemas.openxmlformats.org/package/2006/relationships"><Relationship Type="http://schemas.openxmlformats.org/officeDocument/2006/relationships/slide" Target="/ppt/slides/slide8.xml" Id="Rd501b78850b84473" /><Relationship Type="http://schemas.openxmlformats.org/officeDocument/2006/relationships/notesMaster" Target="/ppt/notesMasters/notesMaster1.xml" Id="R89851e584b6043d1" /></Relationships>
</file>

<file path=ppt/notesSlides/_rels/notesSlide9.xml.rels><?xml version="1.0" encoding="utf-8"?><Relationships xmlns="http://schemas.openxmlformats.org/package/2006/relationships"><Relationship Type="http://schemas.openxmlformats.org/officeDocument/2006/relationships/slide" Target="/ppt/slides/slide9.xml" Id="Rd501b78850b84473" /><Relationship Type="http://schemas.openxmlformats.org/officeDocument/2006/relationships/notesMaster" Target="/ppt/notesMasters/notesMaster1.xml" Id="R89851e584b6043d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Planning assumptions only. VAT, loss relief, dividends and country-specific accounting adjustments are excluded. Negative cash shows funding still needed, not an approved credit line. Returns are not guaranteed.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Local outreach, referral partners and a small landing-page experiment. No acquired customers are claimed.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Fictional business and illustrative assumptions. This sample demonstrates ITERAQ report formats; it is not a customer result or verified market forecast.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Fictional business and illustrative assumptions. This sample demonstrates ITERAQ report formats; it is not a customer result or verified market forecast.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founder-led operation using outside specialists when the scope requires them.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First 30 days: customer interviews. Days 31–60: pilot offer. Days 61–90: review delivery costs and revise the plan.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Planning assumptions only. VAT, loss relief, dividends and country-specific accounting adjustments are excluded. Negative cash shows funding still needed, not an approved credit line. Returns are not guaranteed.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Planning assumptions only. VAT, loss relief, dividends and country-specific accounting adjustments are excluded. Negative cash shows funding still needed, not an approved credit line. Returns are not guaranteed.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Planning assumptions only. VAT, loss relief, dividends and country-specific accounting adjustments are excluded. Negative cash shows funding still needed, not an approved credit line. Returns are not guaranteed.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Planning assumptions only. VAT, loss relief, dividends and country-specific accounting adjustments are excluded. Negative cash shows funding still needed, not an approved credit line. Returns are not guaranteed.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Planning assumptions only. VAT, loss relief, dividends and country-specific accounting adjustments are excluded. Negative cash shows funding still needed, not an approved credit line. Returns are not guaranteed.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business · Sample report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Planning assumptions only. VAT, loss relief, dividends and country-specific accounting adjustments are excluded. Negative cash shows funding still needed, not an approved credit line. Returns are not guaranteed.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Planning assumptions only. VAT, loss relief, dividends and country-specific accounting adjustments are excluded. Negative cash shows funding still needed, not an approved credit line. Returns are not guaranteed.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Potential customers may lack the time and skills to maintain their websites. This is a hypothesis to validate.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fixed-scope website package with optional support, clear handover and documented tasks.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Small local businesses that need a simple website and monthly support.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fixed-scope website package with optional support, clear handover and documented tasks.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Record requirements, agree scope, deliver a draft, test and hand over files.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Fictional business and illustrative assumptions. This sample demonstrates ITERAQ report formats; it is not a customer result or verified market forecast.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Compare three local providers on scope, price and support before setting the final offer.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75eb1e2919492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03a39a6ee084ce2" /><Relationship Type="http://schemas.openxmlformats.org/officeDocument/2006/relationships/slideLayout" Target="/ppt/slideLayouts/slideLayout1.xml" Id="R1040a56a914948a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40a56a914948a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<?xml version="1.0" encoding="utf-8"?><Relationships xmlns="http://schemas.openxmlformats.org/package/2006/relationships"><Relationship Type="http://schemas.openxmlformats.org/officeDocument/2006/relationships/slideLayout" Target="/ppt/slideLayouts/slideLayout1.xml" Id="Rad5ef3e537db452e" /><Relationship Type="http://schemas.openxmlformats.org/officeDocument/2006/relationships/image" Target="/ppt/media/image.png" Id="Re5a4471d14134d67" /><Relationship Type="http://schemas.openxmlformats.org/officeDocument/2006/relationships/notesSlide" Target="/ppt/notesSlides/notesSlide1.xml" Id="Ra0d8482f7d30464f" /></Relationships>
</file>

<file path=ppt/slides/_rels/slide10.xml.rels><?xml version="1.0" encoding="utf-8"?><Relationships xmlns="http://schemas.openxmlformats.org/package/2006/relationships"><Relationship Type="http://schemas.openxmlformats.org/officeDocument/2006/relationships/slideLayout" Target="/ppt/slideLayouts/slideLayout1.xml" Id="Rad5ef3e537db452e" /><Relationship Type="http://schemas.openxmlformats.org/officeDocument/2006/relationships/image" Target="/ppt/media/image.png" Id="Re5a4471d14134d67" /><Relationship Type="http://schemas.openxmlformats.org/officeDocument/2006/relationships/notesSlide" Target="/ppt/notesSlides/notesSlide10.xml" Id="Ra0d8482f7d30464f" /></Relationships>
</file>

<file path=ppt/slides/_rels/slide11.xml.rels><?xml version="1.0" encoding="utf-8"?><Relationships xmlns="http://schemas.openxmlformats.org/package/2006/relationships"><Relationship Type="http://schemas.openxmlformats.org/officeDocument/2006/relationships/slideLayout" Target="/ppt/slideLayouts/slideLayout1.xml" Id="Rad5ef3e537db452e" /><Relationship Type="http://schemas.openxmlformats.org/officeDocument/2006/relationships/image" Target="/ppt/media/image.png" Id="Re5a4471d14134d67" /><Relationship Type="http://schemas.openxmlformats.org/officeDocument/2006/relationships/notesSlide" Target="/ppt/notesSlides/notesSlide11.xml" Id="Ra0d8482f7d30464f" /></Relationships>
</file>

<file path=ppt/slides/_rels/slide12.xml.rels><?xml version="1.0" encoding="utf-8"?><Relationships xmlns="http://schemas.openxmlformats.org/package/2006/relationships"><Relationship Type="http://schemas.openxmlformats.org/officeDocument/2006/relationships/slideLayout" Target="/ppt/slideLayouts/slideLayout1.xml" Id="Rad5ef3e537db452e" /><Relationship Type="http://schemas.openxmlformats.org/officeDocument/2006/relationships/image" Target="/ppt/media/image.png" Id="Re5a4471d14134d67" /><Relationship Type="http://schemas.openxmlformats.org/officeDocument/2006/relationships/notesSlide" Target="/ppt/notesSlides/notesSlide12.xml" Id="Ra0d8482f7d30464f" /></Relationships>
</file>

<file path=ppt/slides/_rels/slide13.xml.rels><?xml version="1.0" encoding="utf-8"?><Relationships xmlns="http://schemas.openxmlformats.org/package/2006/relationships"><Relationship Type="http://schemas.openxmlformats.org/officeDocument/2006/relationships/slideLayout" Target="/ppt/slideLayouts/slideLayout1.xml" Id="Rad5ef3e537db452e" /><Relationship Type="http://schemas.openxmlformats.org/officeDocument/2006/relationships/image" Target="/ppt/media/image.png" Id="Re5a4471d14134d67" /><Relationship Type="http://schemas.openxmlformats.org/officeDocument/2006/relationships/notesSlide" Target="/ppt/notesSlides/notesSlide13.xml" Id="Ra0d8482f7d30464f" /></Relationships>
</file>

<file path=ppt/slides/_rels/slide14.xml.rels><?xml version="1.0" encoding="utf-8"?><Relationships xmlns="http://schemas.openxmlformats.org/package/2006/relationships"><Relationship Type="http://schemas.openxmlformats.org/officeDocument/2006/relationships/slideLayout" Target="/ppt/slideLayouts/slideLayout1.xml" Id="Rad5ef3e537db452e" /><Relationship Type="http://schemas.openxmlformats.org/officeDocument/2006/relationships/image" Target="/ppt/media/image.png" Id="Re5a4471d14134d67" /><Relationship Type="http://schemas.openxmlformats.org/officeDocument/2006/relationships/notesSlide" Target="/ppt/notesSlides/notesSlide14.xml" Id="Ra0d8482f7d30464f" /></Relationships>
</file>

<file path=ppt/slides/_rels/slide15.xml.rels><?xml version="1.0" encoding="utf-8"?><Relationships xmlns="http://schemas.openxmlformats.org/package/2006/relationships"><Relationship Type="http://schemas.openxmlformats.org/officeDocument/2006/relationships/slideLayout" Target="/ppt/slideLayouts/slideLayout1.xml" Id="R7a4878c9ef974fdc" /><Relationship Type="http://schemas.openxmlformats.org/officeDocument/2006/relationships/image" Target="/ppt/media/image2.png" Id="R30f0a3329c354ab3" /><Relationship Type="http://schemas.openxmlformats.org/officeDocument/2006/relationships/notesSlide" Target="/ppt/notesSlides/notesSlide15.xml" Id="R7fb9789c19f740cb" /></Relationships>
</file>

<file path=ppt/slides/_rels/slide16.xml.rels><?xml version="1.0" encoding="utf-8"?><Relationships xmlns="http://schemas.openxmlformats.org/package/2006/relationships"><Relationship Type="http://schemas.openxmlformats.org/officeDocument/2006/relationships/slideLayout" Target="/ppt/slideLayouts/slideLayout1.xml" Id="R7a4878c9ef974fdc" /><Relationship Type="http://schemas.openxmlformats.org/officeDocument/2006/relationships/image" Target="/ppt/media/image2.png" Id="R30f0a3329c354ab3" /><Relationship Type="http://schemas.openxmlformats.org/officeDocument/2006/relationships/notesSlide" Target="/ppt/notesSlides/notesSlide16.xml" Id="R7fb9789c19f740cb" /></Relationships>
</file>

<file path=ppt/slides/_rels/slide17.xml.rels><?xml version="1.0" encoding="utf-8"?><Relationships xmlns="http://schemas.openxmlformats.org/package/2006/relationships"><Relationship Type="http://schemas.openxmlformats.org/officeDocument/2006/relationships/slideLayout" Target="/ppt/slideLayouts/slideLayout1.xml" Id="R7a4878c9ef974fdc" /><Relationship Type="http://schemas.openxmlformats.org/officeDocument/2006/relationships/image" Target="/ppt/media/image2.png" Id="R30f0a3329c354ab3" /><Relationship Type="http://schemas.openxmlformats.org/officeDocument/2006/relationships/notesSlide" Target="/ppt/notesSlides/notesSlide17.xml" Id="R7fb9789c19f740cb" /></Relationships>
</file>

<file path=ppt/slides/_rels/slide18.xml.rels><?xml version="1.0" encoding="utf-8"?><Relationships xmlns="http://schemas.openxmlformats.org/package/2006/relationships"><Relationship Type="http://schemas.openxmlformats.org/officeDocument/2006/relationships/slideLayout" Target="/ppt/slideLayouts/slideLayout1.xml" Id="R7a4878c9ef974fdc" /><Relationship Type="http://schemas.openxmlformats.org/officeDocument/2006/relationships/image" Target="/ppt/media/image2.png" Id="R30f0a3329c354ab3" /><Relationship Type="http://schemas.openxmlformats.org/officeDocument/2006/relationships/notesSlide" Target="/ppt/notesSlides/notesSlide18.xml" Id="R7fb9789c19f740cb" /></Relationships>
</file>

<file path=ppt/slides/_rels/slide19.xml.rels><?xml version="1.0" encoding="utf-8"?><Relationships xmlns="http://schemas.openxmlformats.org/package/2006/relationships"><Relationship Type="http://schemas.openxmlformats.org/officeDocument/2006/relationships/slideLayout" Target="/ppt/slideLayouts/slideLayout1.xml" Id="R7a4878c9ef974fdc" /><Relationship Type="http://schemas.openxmlformats.org/officeDocument/2006/relationships/image" Target="/ppt/media/image2.png" Id="R30f0a3329c354ab3" /><Relationship Type="http://schemas.openxmlformats.org/officeDocument/2006/relationships/notesSlide" Target="/ppt/notesSlides/notesSlide19.xml" Id="R7fb9789c19f740cb" /></Relationships>
</file>

<file path=ppt/slides/_rels/slide2.xml.rels><?xml version="1.0" encoding="utf-8"?><Relationships xmlns="http://schemas.openxmlformats.org/package/2006/relationships"><Relationship Type="http://schemas.openxmlformats.org/officeDocument/2006/relationships/slideLayout" Target="/ppt/slideLayouts/slideLayout1.xml" Id="Rad5ef3e537db452e" /><Relationship Type="http://schemas.openxmlformats.org/officeDocument/2006/relationships/image" Target="/ppt/media/image.png" Id="Re5a4471d14134d67" /><Relationship Type="http://schemas.openxmlformats.org/officeDocument/2006/relationships/notesSlide" Target="/ppt/notesSlides/notesSlide2.xml" Id="Ra0d8482f7d30464f" /></Relationships>
</file>

<file path=ppt/slides/_rels/slide20.xml.rels><?xml version="1.0" encoding="utf-8"?><Relationships xmlns="http://schemas.openxmlformats.org/package/2006/relationships"><Relationship Type="http://schemas.openxmlformats.org/officeDocument/2006/relationships/slideLayout" Target="/ppt/slideLayouts/slideLayout1.xml" Id="R7a4878c9ef974fdc" /><Relationship Type="http://schemas.openxmlformats.org/officeDocument/2006/relationships/image" Target="/ppt/media/image2.png" Id="R30f0a3329c354ab3" /><Relationship Type="http://schemas.openxmlformats.org/officeDocument/2006/relationships/notesSlide" Target="/ppt/notesSlides/notesSlide20.xml" Id="R7fb9789c19f740cb" /></Relationships>
</file>

<file path=ppt/slides/_rels/slide21.xml.rels><?xml version="1.0" encoding="utf-8"?><Relationships xmlns="http://schemas.openxmlformats.org/package/2006/relationships"><Relationship Type="http://schemas.openxmlformats.org/officeDocument/2006/relationships/slideLayout" Target="/ppt/slideLayouts/slideLayout1.xml" Id="Rad5ef3e537db452e" /><Relationship Type="http://schemas.openxmlformats.org/officeDocument/2006/relationships/image" Target="/ppt/media/image.png" Id="Re5a4471d14134d67" /><Relationship Type="http://schemas.openxmlformats.org/officeDocument/2006/relationships/notesSlide" Target="/ppt/notesSlides/notesSlide21.xml" Id="Ra0d8482f7d30464f" /></Relationships>
</file>

<file path=ppt/slides/_rels/slide3.xml.rels><?xml version="1.0" encoding="utf-8"?><Relationships xmlns="http://schemas.openxmlformats.org/package/2006/relationships"><Relationship Type="http://schemas.openxmlformats.org/officeDocument/2006/relationships/slideLayout" Target="/ppt/slideLayouts/slideLayout1.xml" Id="Rad5ef3e537db452e" /><Relationship Type="http://schemas.openxmlformats.org/officeDocument/2006/relationships/image" Target="/ppt/media/image.png" Id="Re5a4471d14134d67" /><Relationship Type="http://schemas.openxmlformats.org/officeDocument/2006/relationships/notesSlide" Target="/ppt/notesSlides/notesSlide3.xml" Id="Ra0d8482f7d30464f" /></Relationships>
</file>

<file path=ppt/slides/_rels/slide4.xml.rels><?xml version="1.0" encoding="utf-8"?><Relationships xmlns="http://schemas.openxmlformats.org/package/2006/relationships"><Relationship Type="http://schemas.openxmlformats.org/officeDocument/2006/relationships/slideLayout" Target="/ppt/slideLayouts/slideLayout1.xml" Id="Rad5ef3e537db452e" /><Relationship Type="http://schemas.openxmlformats.org/officeDocument/2006/relationships/image" Target="/ppt/media/image.png" Id="Re5a4471d14134d67" /><Relationship Type="http://schemas.openxmlformats.org/officeDocument/2006/relationships/notesSlide" Target="/ppt/notesSlides/notesSlide4.xml" Id="Ra0d8482f7d30464f" /></Relationships>
</file>

<file path=ppt/slides/_rels/slide5.xml.rels><?xml version="1.0" encoding="utf-8"?><Relationships xmlns="http://schemas.openxmlformats.org/package/2006/relationships"><Relationship Type="http://schemas.openxmlformats.org/officeDocument/2006/relationships/slideLayout" Target="/ppt/slideLayouts/slideLayout1.xml" Id="Rad5ef3e537db452e" /><Relationship Type="http://schemas.openxmlformats.org/officeDocument/2006/relationships/image" Target="/ppt/media/image.png" Id="Re5a4471d14134d67" /><Relationship Type="http://schemas.openxmlformats.org/officeDocument/2006/relationships/notesSlide" Target="/ppt/notesSlides/notesSlide5.xml" Id="Ra0d8482f7d30464f" /></Relationships>
</file>

<file path=ppt/slides/_rels/slide6.xml.rels><?xml version="1.0" encoding="utf-8"?><Relationships xmlns="http://schemas.openxmlformats.org/package/2006/relationships"><Relationship Type="http://schemas.openxmlformats.org/officeDocument/2006/relationships/slideLayout" Target="/ppt/slideLayouts/slideLayout1.xml" Id="Rad5ef3e537db452e" /><Relationship Type="http://schemas.openxmlformats.org/officeDocument/2006/relationships/image" Target="/ppt/media/image.png" Id="Re5a4471d14134d67" /><Relationship Type="http://schemas.openxmlformats.org/officeDocument/2006/relationships/notesSlide" Target="/ppt/notesSlides/notesSlide6.xml" Id="Ra0d8482f7d30464f" /></Relationships>
</file>

<file path=ppt/slides/_rels/slide7.xml.rels><?xml version="1.0" encoding="utf-8"?><Relationships xmlns="http://schemas.openxmlformats.org/package/2006/relationships"><Relationship Type="http://schemas.openxmlformats.org/officeDocument/2006/relationships/slideLayout" Target="/ppt/slideLayouts/slideLayout1.xml" Id="Rad5ef3e537db452e" /><Relationship Type="http://schemas.openxmlformats.org/officeDocument/2006/relationships/image" Target="/ppt/media/image.png" Id="Re5a4471d14134d67" /><Relationship Type="http://schemas.openxmlformats.org/officeDocument/2006/relationships/notesSlide" Target="/ppt/notesSlides/notesSlide7.xml" Id="Ra0d8482f7d30464f" /></Relationships>
</file>

<file path=ppt/slides/_rels/slide8.xml.rels><?xml version="1.0" encoding="utf-8"?><Relationships xmlns="http://schemas.openxmlformats.org/package/2006/relationships"><Relationship Type="http://schemas.openxmlformats.org/officeDocument/2006/relationships/slideLayout" Target="/ppt/slideLayouts/slideLayout1.xml" Id="Rad5ef3e537db452e" /><Relationship Type="http://schemas.openxmlformats.org/officeDocument/2006/relationships/image" Target="/ppt/media/image.png" Id="Re5a4471d14134d67" /><Relationship Type="http://schemas.openxmlformats.org/officeDocument/2006/relationships/notesSlide" Target="/ppt/notesSlides/notesSlide8.xml" Id="Ra0d8482f7d30464f" /></Relationships>
</file>

<file path=ppt/slides/_rels/slide9.xml.rels><?xml version="1.0" encoding="utf-8"?><Relationships xmlns="http://schemas.openxmlformats.org/package/2006/relationships"><Relationship Type="http://schemas.openxmlformats.org/officeDocument/2006/relationships/slideLayout" Target="/ppt/slideLayouts/slideLayout1.xml" Id="Rad5ef3e537db452e" /><Relationship Type="http://schemas.openxmlformats.org/officeDocument/2006/relationships/image" Target="/ppt/media/image.png" Id="Re5a4471d14134d67" /><Relationship Type="http://schemas.openxmlformats.org/officeDocument/2006/relationships/notesSlide" Target="/ppt/notesSlides/notesSlide9.xml" Id="Ra0d8482f7d30464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a4471d14134d67"/>
          <a:stretch xmlns:a="http://schemas.openxmlformats.org/drawingml/2006/main"/>
        </p:blipFill>
        <p:spPr>
          <a:xfrm xmlns:a="http://schemas.openxmlformats.org/drawingml/2006/main">
            <a:off x="10572750" y="342900"/>
            <a:ext cx="857250" cy="8572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7771F45-B142-411B-86FA-AB13CF476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9429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3394D"/>
                </a:solidFill>
                <a:latin typeface="Arial"/>
                <a:ea typeface="Arial"/>
                <a:cs typeface="Arial"/>
              </a:rPr>
              <a:t>Illustrative business · Sample report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B9FDB85-5058-4E2E-8C17-CD2123D9C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76975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ITERAQ LTD · ITERAQ · Illustrative business · Sample report · 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415C48-85E8-4A3C-BABC-C17B47E58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33550"/>
            <a:ext cx="10668000" cy="401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Pitch presentation
GBP · Base
2026-09-14</a:t>
            </a:r>
          </a:p>
        </p:txBody>
      </p:sp>
    </p:spTree>
    <p:extLst>
      <p:ext uri="{BB962C8B-B14F-4D97-AF65-F5344CB8AC3E}">
        <p14:creationId xmlns:p14="http://schemas.microsoft.com/office/powerpoint/2010/main" val="132526507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a4471d14134d67"/>
          <a:stretch xmlns:a="http://schemas.openxmlformats.org/drawingml/2006/main"/>
        </p:blipFill>
        <p:spPr>
          <a:xfrm xmlns:a="http://schemas.openxmlformats.org/drawingml/2006/main">
            <a:off x="10572750" y="342900"/>
            <a:ext cx="857250" cy="8572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7771F45-B142-411B-86FA-AB13CF476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9429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3394D"/>
                </a:solidFill>
                <a:latin typeface="Arial"/>
                <a:ea typeface="Arial"/>
                <a:cs typeface="Arial"/>
              </a:rPr>
              <a:t>Go-to-market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B9FDB85-5058-4E2E-8C17-CD2123D9C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76975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ITERAQ LTD · ITERAQ · Illustrative business · Sample report · 10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415C48-85E8-4A3C-BABC-C17B47E58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33550"/>
            <a:ext cx="10668000" cy="401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Local outreach, referral partners and a small landing-page experiment. No acquired customers are claimed.</a:t>
            </a:r>
          </a:p>
        </p:txBody>
      </p:sp>
    </p:spTree>
    <p:extLst>
      <p:ext uri="{BB962C8B-B14F-4D97-AF65-F5344CB8AC3E}">
        <p14:creationId xmlns:p14="http://schemas.microsoft.com/office/powerpoint/2010/main" val="132526507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a4471d14134d67"/>
          <a:stretch xmlns:a="http://schemas.openxmlformats.org/drawingml/2006/main"/>
        </p:blipFill>
        <p:spPr>
          <a:xfrm xmlns:a="http://schemas.openxmlformats.org/drawingml/2006/main">
            <a:off x="10572750" y="342900"/>
            <a:ext cx="857250" cy="8572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7771F45-B142-411B-86FA-AB13CF476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9429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3394D"/>
                </a:solidFill>
                <a:latin typeface="Arial"/>
                <a:ea typeface="Arial"/>
                <a:cs typeface="Arial"/>
              </a:rPr>
              <a:t>Financials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B9FDB85-5058-4E2E-8C17-CD2123D9C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76975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ITERAQ LTD · ITERAQ · Illustrative business · Sample report · 11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415C48-85E8-4A3C-BABC-C17B47E58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33550"/>
            <a:ext cx="10668000" cy="401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Fictional business and illustrative assumptions. This sample demonstrates ITERAQ report formats; it is not a customer result or verified market forecast.</a:t>
            </a:r>
          </a:p>
        </p:txBody>
      </p:sp>
    </p:spTree>
    <p:extLst>
      <p:ext uri="{BB962C8B-B14F-4D97-AF65-F5344CB8AC3E}">
        <p14:creationId xmlns:p14="http://schemas.microsoft.com/office/powerpoint/2010/main" val="132526507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a4471d14134d67"/>
          <a:stretch xmlns:a="http://schemas.openxmlformats.org/drawingml/2006/main"/>
        </p:blipFill>
        <p:spPr>
          <a:xfrm xmlns:a="http://schemas.openxmlformats.org/drawingml/2006/main">
            <a:off x="10572750" y="342900"/>
            <a:ext cx="857250" cy="8572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7771F45-B142-411B-86FA-AB13CF476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9429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3394D"/>
                </a:solidFill>
                <a:latin typeface="Arial"/>
                <a:ea typeface="Arial"/>
                <a:cs typeface="Arial"/>
              </a:rPr>
              <a:t>Funding ask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B9FDB85-5058-4E2E-8C17-CD2123D9C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76975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ITERAQ LTD · ITERAQ · Illustrative business · Sample report · 12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415C48-85E8-4A3C-BABC-C17B47E58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33550"/>
            <a:ext cx="10668000" cy="401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Fictional business and illustrative assumptions. This sample demonstrates ITERAQ report formats; it is not a customer result or verified market forecast.</a:t>
            </a:r>
          </a:p>
        </p:txBody>
      </p:sp>
    </p:spTree>
    <p:extLst>
      <p:ext uri="{BB962C8B-B14F-4D97-AF65-F5344CB8AC3E}">
        <p14:creationId xmlns:p14="http://schemas.microsoft.com/office/powerpoint/2010/main" val="1325265071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a4471d14134d67"/>
          <a:stretch xmlns:a="http://schemas.openxmlformats.org/drawingml/2006/main"/>
        </p:blipFill>
        <p:spPr>
          <a:xfrm xmlns:a="http://schemas.openxmlformats.org/drawingml/2006/main">
            <a:off x="10572750" y="342900"/>
            <a:ext cx="857250" cy="8572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7771F45-B142-411B-86FA-AB13CF476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9429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3394D"/>
                </a:solidFill>
                <a:latin typeface="Arial"/>
                <a:ea typeface="Arial"/>
                <a:cs typeface="Arial"/>
              </a:rPr>
              <a:t>Team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B9FDB85-5058-4E2E-8C17-CD2123D9C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76975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ITERAQ LTD · ITERAQ · Illustrative business · Sample report · 13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415C48-85E8-4A3C-BABC-C17B47E58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33550"/>
            <a:ext cx="10668000" cy="401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A founder-led operation using outside specialists when the scope requires them.</a:t>
            </a:r>
          </a:p>
        </p:txBody>
      </p:sp>
    </p:spTree>
    <p:extLst>
      <p:ext uri="{BB962C8B-B14F-4D97-AF65-F5344CB8AC3E}">
        <p14:creationId xmlns:p14="http://schemas.microsoft.com/office/powerpoint/2010/main" val="132526507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a4471d14134d67"/>
          <a:stretch xmlns:a="http://schemas.openxmlformats.org/drawingml/2006/main"/>
        </p:blipFill>
        <p:spPr>
          <a:xfrm xmlns:a="http://schemas.openxmlformats.org/drawingml/2006/main">
            <a:off x="10572750" y="342900"/>
            <a:ext cx="857250" cy="8572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7771F45-B142-411B-86FA-AB13CF476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9429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3394D"/>
                </a:solidFill>
                <a:latin typeface="Arial"/>
                <a:ea typeface="Arial"/>
                <a:cs typeface="Arial"/>
              </a:rPr>
              <a:t>Roadmap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B9FDB85-5058-4E2E-8C17-CD2123D9C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76975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ITERAQ LTD · ITERAQ · Illustrative business · Sample report · 14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415C48-85E8-4A3C-BABC-C17B47E58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33550"/>
            <a:ext cx="10668000" cy="401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First 30 days: customer interviews. Days 31–60: pilot offer. Days 61–90: review delivery costs and revise the plan.</a:t>
            </a:r>
          </a:p>
        </p:txBody>
      </p:sp>
    </p:spTree>
    <p:extLst>
      <p:ext uri="{BB962C8B-B14F-4D97-AF65-F5344CB8AC3E}">
        <p14:creationId xmlns:p14="http://schemas.microsoft.com/office/powerpoint/2010/main" val="1325265071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f0a3329c354ab3"/>
          <a:stretch xmlns:a="http://schemas.openxmlformats.org/drawingml/2006/main"/>
        </p:blipFill>
        <p:spPr>
          <a:xfrm xmlns:a="http://schemas.openxmlformats.org/drawingml/2006/main">
            <a:off x="10572750" y="342900"/>
            <a:ext cx="857250" cy="8572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0A16A15-9E23-43A0-98AD-67A6DBF69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9429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3394D"/>
                </a:solidFill>
                <a:latin typeface="Arial"/>
                <a:ea typeface="Arial"/>
                <a:cs typeface="Arial"/>
              </a:rPr>
              <a:t>Profit &amp; loss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E5F8066-AD8A-4F6A-A19D-266FACE1E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76975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ITERAQ LTD · ITERAQ · Illustrative business · Sample report · 15</a:t>
            </a:r>
          </a:p>
        </p:txBody>
      </p:sp>
      <p:graphicFrame>
        <p:nvGraphicFramePr>
          <p:cNvPr id="8" name=""/>
          <p:cNvGraphicFramePr/>
          <p:nvPr/>
        </p:nvGraphicFramePr>
        <p:xfrm>
          <a:off xmlns:a="http://schemas.openxmlformats.org/drawingml/2006/main" x="685800" y="1733550"/>
          <a:ext xmlns:a="http://schemas.openxmlformats.org/drawingml/2006/main" cx="10820400" cy="40005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4191000"/>
                <a:gridCol w="2209800"/>
                <a:gridCol w="2209800"/>
                <a:gridCol w="2209800"/>
              </a:tblGrid>
              <a:tr h="571500">
                <a:tc>
                  <a:txBody>
                    <a:bodyPr/>
                    <a:lstStyle/>
                    <a:p>
                      <a:r>
                        <a:rPr sz="15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GBP</a:t>
                      </a:r>
                    </a:p>
                  </a:txBody>
                  <a:tcPr marL="91440" marR="91440" marT="45720" marB="45720">
                    <a:solidFill>
                      <a:srgbClr val="13394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Year 1</a:t>
                      </a:r>
                    </a:p>
                  </a:txBody>
                  <a:tcPr marL="91440" marR="91440" marT="45720" marB="45720">
                    <a:solidFill>
                      <a:srgbClr val="13394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Year 2</a:t>
                      </a:r>
                    </a:p>
                  </a:txBody>
                  <a:tcPr marL="91440" marR="91440" marT="45720" marB="45720">
                    <a:solidFill>
                      <a:srgbClr val="13394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Year 3</a:t>
                      </a:r>
                    </a:p>
                  </a:txBody>
                  <a:tcPr marL="91440" marR="91440" marT="45720" marB="45720">
                    <a:solidFill>
                      <a:srgbClr val="13394D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Revenue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145,969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150,349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154,859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Direct costs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35,354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37,143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39,023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Gross profit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110,615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113,205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115,836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Operating costs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48,438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49,407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50,395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EBITDA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62,177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63,798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65,441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Depreciation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1,000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1,000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1,000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1066303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f0a3329c354ab3"/>
          <a:stretch xmlns:a="http://schemas.openxmlformats.org/drawingml/2006/main"/>
        </p:blipFill>
        <p:spPr>
          <a:xfrm xmlns:a="http://schemas.openxmlformats.org/drawingml/2006/main">
            <a:off x="10572750" y="342900"/>
            <a:ext cx="857250" cy="8572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0A16A15-9E23-43A0-98AD-67A6DBF69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9429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3394D"/>
                </a:solidFill>
                <a:latin typeface="Arial"/>
                <a:ea typeface="Arial"/>
                <a:cs typeface="Arial"/>
              </a:rPr>
              <a:t>Profit &amp; loss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E5F8066-AD8A-4F6A-A19D-266FACE1E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76975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ITERAQ LTD · ITERAQ · Illustrative business · Sample report · 16</a:t>
            </a:r>
          </a:p>
        </p:txBody>
      </p:sp>
      <p:graphicFrame>
        <p:nvGraphicFramePr>
          <p:cNvPr id="8" name=""/>
          <p:cNvGraphicFramePr/>
          <p:nvPr/>
        </p:nvGraphicFramePr>
        <p:xfrm>
          <a:off xmlns:a="http://schemas.openxmlformats.org/drawingml/2006/main" x="685800" y="1733550"/>
          <a:ext xmlns:a="http://schemas.openxmlformats.org/drawingml/2006/main" cx="10820400" cy="40005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4191000"/>
                <a:gridCol w="2209800"/>
                <a:gridCol w="2209800"/>
                <a:gridCol w="2209800"/>
              </a:tblGrid>
              <a:tr h="571500">
                <a:tc>
                  <a:txBody>
                    <a:bodyPr/>
                    <a:lstStyle/>
                    <a:p>
                      <a:r>
                        <a:rPr sz="15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GBP</a:t>
                      </a:r>
                    </a:p>
                  </a:txBody>
                  <a:tcPr marL="91440" marR="91440" marT="45720" marB="45720">
                    <a:solidFill>
                      <a:srgbClr val="13394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Year 1</a:t>
                      </a:r>
                    </a:p>
                  </a:txBody>
                  <a:tcPr marL="91440" marR="91440" marT="45720" marB="45720">
                    <a:solidFill>
                      <a:srgbClr val="13394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Year 2</a:t>
                      </a:r>
                    </a:p>
                  </a:txBody>
                  <a:tcPr marL="91440" marR="91440" marT="45720" marB="45720">
                    <a:solidFill>
                      <a:srgbClr val="13394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Year 3</a:t>
                      </a:r>
                    </a:p>
                  </a:txBody>
                  <a:tcPr marL="91440" marR="91440" marT="45720" marB="45720">
                    <a:solidFill>
                      <a:srgbClr val="13394D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Operating profit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61,177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62,798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64,441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Loan interest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Estimated profit tax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12,235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12,560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12,888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Net profit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48,941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50,238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51,553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106630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f0a3329c354ab3"/>
          <a:stretch xmlns:a="http://schemas.openxmlformats.org/drawingml/2006/main"/>
        </p:blipFill>
        <p:spPr>
          <a:xfrm xmlns:a="http://schemas.openxmlformats.org/drawingml/2006/main">
            <a:off x="10572750" y="342900"/>
            <a:ext cx="857250" cy="8572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0A16A15-9E23-43A0-98AD-67A6DBF69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9429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3394D"/>
                </a:solidFill>
                <a:latin typeface="Arial"/>
                <a:ea typeface="Arial"/>
                <a:cs typeface="Arial"/>
              </a:rPr>
              <a:t>Cash flow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E5F8066-AD8A-4F6A-A19D-266FACE1E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76975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ITERAQ LTD · ITERAQ · Illustrative business · Sample report · 17</a:t>
            </a:r>
          </a:p>
        </p:txBody>
      </p:sp>
      <p:graphicFrame>
        <p:nvGraphicFramePr>
          <p:cNvPr id="8" name=""/>
          <p:cNvGraphicFramePr/>
          <p:nvPr/>
        </p:nvGraphicFramePr>
        <p:xfrm>
          <a:off xmlns:a="http://schemas.openxmlformats.org/drawingml/2006/main" x="685800" y="1733550"/>
          <a:ext xmlns:a="http://schemas.openxmlformats.org/drawingml/2006/main" cx="10820400" cy="40005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4191000"/>
                <a:gridCol w="2209800"/>
                <a:gridCol w="2209800"/>
                <a:gridCol w="2209800"/>
              </a:tblGrid>
              <a:tr h="571500">
                <a:tc>
                  <a:txBody>
                    <a:bodyPr/>
                    <a:lstStyle/>
                    <a:p>
                      <a:r>
                        <a:rPr sz="15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GBP</a:t>
                      </a:r>
                    </a:p>
                  </a:txBody>
                  <a:tcPr marL="91440" marR="91440" marT="45720" marB="45720">
                    <a:solidFill>
                      <a:srgbClr val="13394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Year 1</a:t>
                      </a:r>
                    </a:p>
                  </a:txBody>
                  <a:tcPr marL="91440" marR="91440" marT="45720" marB="45720">
                    <a:solidFill>
                      <a:srgbClr val="13394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Year 2</a:t>
                      </a:r>
                    </a:p>
                  </a:txBody>
                  <a:tcPr marL="91440" marR="91440" marT="45720" marB="45720">
                    <a:solidFill>
                      <a:srgbClr val="13394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Year 3</a:t>
                      </a:r>
                    </a:p>
                  </a:txBody>
                  <a:tcPr marL="91440" marR="91440" marT="45720" marB="45720">
                    <a:solidFill>
                      <a:srgbClr val="13394D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Opening cash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25,000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63,780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114,833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Cash collected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139,805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150,164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154,668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Supplier payments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35,351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37,143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39,023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Operating costs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48,438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49,407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50,395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Loan interest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0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0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0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Estimated profit tax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12,235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12,560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12,888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1066303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f0a3329c354ab3"/>
          <a:stretch xmlns:a="http://schemas.openxmlformats.org/drawingml/2006/main"/>
        </p:blipFill>
        <p:spPr>
          <a:xfrm xmlns:a="http://schemas.openxmlformats.org/drawingml/2006/main">
            <a:off x="10572750" y="342900"/>
            <a:ext cx="857250" cy="8572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0A16A15-9E23-43A0-98AD-67A6DBF69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9429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3394D"/>
                </a:solidFill>
                <a:latin typeface="Arial"/>
                <a:ea typeface="Arial"/>
                <a:cs typeface="Arial"/>
              </a:rPr>
              <a:t>Cash flow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E5F8066-AD8A-4F6A-A19D-266FACE1E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76975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ITERAQ LTD · ITERAQ · Illustrative business · Sample report · 18</a:t>
            </a:r>
          </a:p>
        </p:txBody>
      </p:sp>
      <p:graphicFrame>
        <p:nvGraphicFramePr>
          <p:cNvPr id="8" name=""/>
          <p:cNvGraphicFramePr/>
          <p:nvPr/>
        </p:nvGraphicFramePr>
        <p:xfrm>
          <a:off xmlns:a="http://schemas.openxmlformats.org/drawingml/2006/main" x="685800" y="1733550"/>
          <a:ext xmlns:a="http://schemas.openxmlformats.org/drawingml/2006/main" cx="10820400" cy="40005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4191000"/>
                <a:gridCol w="2209800"/>
                <a:gridCol w="2209800"/>
                <a:gridCol w="2209800"/>
              </a:tblGrid>
              <a:tr h="571500">
                <a:tc>
                  <a:txBody>
                    <a:bodyPr/>
                    <a:lstStyle/>
                    <a:p>
                      <a:r>
                        <a:rPr sz="15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GBP</a:t>
                      </a:r>
                    </a:p>
                  </a:txBody>
                  <a:tcPr marL="91440" marR="91440" marT="45720" marB="45720">
                    <a:solidFill>
                      <a:srgbClr val="13394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Year 1</a:t>
                      </a:r>
                    </a:p>
                  </a:txBody>
                  <a:tcPr marL="91440" marR="91440" marT="45720" marB="45720">
                    <a:solidFill>
                      <a:srgbClr val="13394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Year 2</a:t>
                      </a:r>
                    </a:p>
                  </a:txBody>
                  <a:tcPr marL="91440" marR="91440" marT="45720" marB="45720">
                    <a:solidFill>
                      <a:srgbClr val="13394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Year 3</a:t>
                      </a:r>
                    </a:p>
                  </a:txBody>
                  <a:tcPr marL="91440" marR="91440" marT="45720" marB="45720">
                    <a:solidFill>
                      <a:srgbClr val="13394D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Operating cash flow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43,780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51,054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52,362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Equipment investment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5,000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Loan principal repaid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0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0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0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Change in cash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38,780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51,054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52,362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Closing cash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63,780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114,833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167,196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1066303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f0a3329c354ab3"/>
          <a:stretch xmlns:a="http://schemas.openxmlformats.org/drawingml/2006/main"/>
        </p:blipFill>
        <p:spPr>
          <a:xfrm xmlns:a="http://schemas.openxmlformats.org/drawingml/2006/main">
            <a:off x="10572750" y="342900"/>
            <a:ext cx="857250" cy="8572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0A16A15-9E23-43A0-98AD-67A6DBF69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9429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3394D"/>
                </a:solidFill>
                <a:latin typeface="Arial"/>
                <a:ea typeface="Arial"/>
                <a:cs typeface="Arial"/>
              </a:rPr>
              <a:t>Balance sheet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E5F8066-AD8A-4F6A-A19D-266FACE1E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76975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ITERAQ LTD · ITERAQ · Illustrative business · Sample report · 19</a:t>
            </a:r>
          </a:p>
        </p:txBody>
      </p:sp>
      <p:graphicFrame>
        <p:nvGraphicFramePr>
          <p:cNvPr id="8" name=""/>
          <p:cNvGraphicFramePr/>
          <p:nvPr/>
        </p:nvGraphicFramePr>
        <p:xfrm>
          <a:off xmlns:a="http://schemas.openxmlformats.org/drawingml/2006/main" x="685800" y="1733550"/>
          <a:ext xmlns:a="http://schemas.openxmlformats.org/drawingml/2006/main" cx="10820400" cy="40005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4191000"/>
                <a:gridCol w="2209800"/>
                <a:gridCol w="2209800"/>
                <a:gridCol w="2209800"/>
              </a:tblGrid>
              <a:tr h="571500">
                <a:tc>
                  <a:txBody>
                    <a:bodyPr/>
                    <a:lstStyle/>
                    <a:p>
                      <a:r>
                        <a:rPr sz="15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GBP</a:t>
                      </a:r>
                    </a:p>
                  </a:txBody>
                  <a:tcPr marL="91440" marR="91440" marT="45720" marB="45720">
                    <a:solidFill>
                      <a:srgbClr val="13394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Year 1</a:t>
                      </a:r>
                    </a:p>
                  </a:txBody>
                  <a:tcPr marL="91440" marR="91440" marT="45720" marB="45720">
                    <a:solidFill>
                      <a:srgbClr val="13394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Year 2</a:t>
                      </a:r>
                    </a:p>
                  </a:txBody>
                  <a:tcPr marL="91440" marR="91440" marT="45720" marB="45720">
                    <a:solidFill>
                      <a:srgbClr val="13394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Year 3</a:t>
                      </a:r>
                    </a:p>
                  </a:txBody>
                  <a:tcPr marL="91440" marR="91440" marT="45720" marB="45720">
                    <a:solidFill>
                      <a:srgbClr val="13394D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Closing cash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63,780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114,833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167,196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Trade receivables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6,165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6,350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6,540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Inventory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1,507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1,583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1,663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Equipment, net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4,000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3,000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2,000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Total assets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75,451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125,766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177,399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Trade payables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1,510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1,586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1,666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106630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a4471d14134d67"/>
          <a:stretch xmlns:a="http://schemas.openxmlformats.org/drawingml/2006/main"/>
        </p:blipFill>
        <p:spPr>
          <a:xfrm xmlns:a="http://schemas.openxmlformats.org/drawingml/2006/main">
            <a:off x="10572750" y="342900"/>
            <a:ext cx="857250" cy="8572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7771F45-B142-411B-86FA-AB13CF476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9429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3394D"/>
                </a:solidFill>
                <a:latin typeface="Arial"/>
                <a:ea typeface="Arial"/>
                <a:cs typeface="Arial"/>
              </a:rPr>
              <a:t>Title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B9FDB85-5058-4E2E-8C17-CD2123D9C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76975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ITERAQ LTD · ITERAQ · Illustrative business · Sample report · 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415C48-85E8-4A3C-BABC-C17B47E58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33550"/>
            <a:ext cx="10668000" cy="401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Illustrative business · Sample report</a:t>
            </a:r>
          </a:p>
        </p:txBody>
      </p:sp>
    </p:spTree>
    <p:extLst>
      <p:ext uri="{BB962C8B-B14F-4D97-AF65-F5344CB8AC3E}">
        <p14:creationId xmlns:p14="http://schemas.microsoft.com/office/powerpoint/2010/main" val="1325265071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f0a3329c354ab3"/>
          <a:stretch xmlns:a="http://schemas.openxmlformats.org/drawingml/2006/main"/>
        </p:blipFill>
        <p:spPr>
          <a:xfrm xmlns:a="http://schemas.openxmlformats.org/drawingml/2006/main">
            <a:off x="10572750" y="342900"/>
            <a:ext cx="857250" cy="8572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0A16A15-9E23-43A0-98AD-67A6DBF69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9429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3394D"/>
                </a:solidFill>
                <a:latin typeface="Arial"/>
                <a:ea typeface="Arial"/>
                <a:cs typeface="Arial"/>
              </a:rPr>
              <a:t>Balance sheet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E5F8066-AD8A-4F6A-A19D-266FACE1E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76975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ITERAQ LTD · ITERAQ · Illustrative business · Sample report · 20</a:t>
            </a:r>
          </a:p>
        </p:txBody>
      </p:sp>
      <p:graphicFrame>
        <p:nvGraphicFramePr>
          <p:cNvPr id="8" name=""/>
          <p:cNvGraphicFramePr/>
          <p:nvPr/>
        </p:nvGraphicFramePr>
        <p:xfrm>
          <a:off xmlns:a="http://schemas.openxmlformats.org/drawingml/2006/main" x="685800" y="1733550"/>
          <a:ext xmlns:a="http://schemas.openxmlformats.org/drawingml/2006/main" cx="10820400" cy="40005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4191000"/>
                <a:gridCol w="2209800"/>
                <a:gridCol w="2209800"/>
                <a:gridCol w="2209800"/>
              </a:tblGrid>
              <a:tr h="571500">
                <a:tc>
                  <a:txBody>
                    <a:bodyPr/>
                    <a:lstStyle/>
                    <a:p>
                      <a:r>
                        <a:rPr sz="15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GBP</a:t>
                      </a:r>
                    </a:p>
                  </a:txBody>
                  <a:tcPr marL="91440" marR="91440" marT="45720" marB="45720">
                    <a:solidFill>
                      <a:srgbClr val="13394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Year 1</a:t>
                      </a:r>
                    </a:p>
                  </a:txBody>
                  <a:tcPr marL="91440" marR="91440" marT="45720" marB="45720">
                    <a:solidFill>
                      <a:srgbClr val="13394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Year 2</a:t>
                      </a:r>
                    </a:p>
                  </a:txBody>
                  <a:tcPr marL="91440" marR="91440" marT="45720" marB="45720">
                    <a:solidFill>
                      <a:srgbClr val="13394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Year 3</a:t>
                      </a:r>
                    </a:p>
                  </a:txBody>
                  <a:tcPr marL="91440" marR="91440" marT="45720" marB="45720">
                    <a:solidFill>
                      <a:srgbClr val="13394D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Loan balance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0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0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0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Total liabilities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1,510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1,586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1,666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Paid-in capital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25,000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25,000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25,000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Retained earnings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48,941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99,180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150,732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Equity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73,941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124,180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175,732</a:t>
                      </a:r>
                    </a:p>
                  </a:txBody>
                  <a:tcPr marL="91440" marR="91440" marT="45720" marB="45720">
                    <a:solidFill>
                      <a:srgbClr val="F1F6F8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Balance reconciliation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0">
                          <a:solidFill>
                            <a:srgbClr val="13394D"/>
                          </a:solidFill>
                          <a:latin typeface="Arial"/>
                          <a:ea typeface="Arial"/>
                          <a:cs typeface="Arial"/>
                        </a:rPr>
                        <a:t>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1066303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a4471d14134d67"/>
          <a:stretch xmlns:a="http://schemas.openxmlformats.org/drawingml/2006/main"/>
        </p:blipFill>
        <p:spPr>
          <a:xfrm xmlns:a="http://schemas.openxmlformats.org/drawingml/2006/main">
            <a:off x="10572750" y="342900"/>
            <a:ext cx="857250" cy="8572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7771F45-B142-411B-86FA-AB13CF476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9429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3394D"/>
                </a:solidFill>
                <a:latin typeface="Arial"/>
                <a:ea typeface="Arial"/>
                <a:cs typeface="Arial"/>
              </a:rPr>
              <a:t>Costs, funding and timing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B9FDB85-5058-4E2E-8C17-CD2123D9C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76975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ITERAQ LTD · ITERAQ · Illustrative business · Sample report · 21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415C48-85E8-4A3C-BABC-C17B47E58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33550"/>
            <a:ext cx="10668000" cy="401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Planning assumptions only. VAT, loss relief, dividends and country-specific accounting adjustments are excluded. Negative cash shows funding still needed, not an approved credit line. Returns are not guaranteed.</a:t>
            </a:r>
          </a:p>
        </p:txBody>
      </p:sp>
    </p:spTree>
    <p:extLst>
      <p:ext uri="{BB962C8B-B14F-4D97-AF65-F5344CB8AC3E}">
        <p14:creationId xmlns:p14="http://schemas.microsoft.com/office/powerpoint/2010/main" val="132526507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a4471d14134d67"/>
          <a:stretch xmlns:a="http://schemas.openxmlformats.org/drawingml/2006/main"/>
        </p:blipFill>
        <p:spPr>
          <a:xfrm xmlns:a="http://schemas.openxmlformats.org/drawingml/2006/main">
            <a:off x="10572750" y="342900"/>
            <a:ext cx="857250" cy="8572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7771F45-B142-411B-86FA-AB13CF476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9429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3394D"/>
                </a:solidFill>
                <a:latin typeface="Arial"/>
                <a:ea typeface="Arial"/>
                <a:cs typeface="Arial"/>
              </a:rPr>
              <a:t>Problem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B9FDB85-5058-4E2E-8C17-CD2123D9C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76975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ITERAQ LTD · ITERAQ · Illustrative business · Sample report · 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415C48-85E8-4A3C-BABC-C17B47E58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33550"/>
            <a:ext cx="10668000" cy="401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Potential customers may lack the time and skills to maintain their websites. This is a hypothesis to validate.</a:t>
            </a:r>
          </a:p>
        </p:txBody>
      </p:sp>
    </p:spTree>
    <p:extLst>
      <p:ext uri="{BB962C8B-B14F-4D97-AF65-F5344CB8AC3E}">
        <p14:creationId xmlns:p14="http://schemas.microsoft.com/office/powerpoint/2010/main" val="132526507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a4471d14134d67"/>
          <a:stretch xmlns:a="http://schemas.openxmlformats.org/drawingml/2006/main"/>
        </p:blipFill>
        <p:spPr>
          <a:xfrm xmlns:a="http://schemas.openxmlformats.org/drawingml/2006/main">
            <a:off x="10572750" y="342900"/>
            <a:ext cx="857250" cy="8572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7771F45-B142-411B-86FA-AB13CF476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9429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3394D"/>
                </a:solidFill>
                <a:latin typeface="Arial"/>
                <a:ea typeface="Arial"/>
                <a:cs typeface="Arial"/>
              </a:rPr>
              <a:t>Solution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B9FDB85-5058-4E2E-8C17-CD2123D9C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76975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ITERAQ LTD · ITERAQ · Illustrative business · Sample report · 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415C48-85E8-4A3C-BABC-C17B47E58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33550"/>
            <a:ext cx="10668000" cy="401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A fixed-scope website package with optional support, clear handover and documented tasks.</a:t>
            </a:r>
          </a:p>
        </p:txBody>
      </p:sp>
    </p:spTree>
    <p:extLst>
      <p:ext uri="{BB962C8B-B14F-4D97-AF65-F5344CB8AC3E}">
        <p14:creationId xmlns:p14="http://schemas.microsoft.com/office/powerpoint/2010/main" val="132526507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a4471d14134d67"/>
          <a:stretch xmlns:a="http://schemas.openxmlformats.org/drawingml/2006/main"/>
        </p:blipFill>
        <p:spPr>
          <a:xfrm xmlns:a="http://schemas.openxmlformats.org/drawingml/2006/main">
            <a:off x="10572750" y="342900"/>
            <a:ext cx="857250" cy="8572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7771F45-B142-411B-86FA-AB13CF476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9429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3394D"/>
                </a:solidFill>
                <a:latin typeface="Arial"/>
                <a:ea typeface="Arial"/>
                <a:cs typeface="Arial"/>
              </a:rPr>
              <a:t>Market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B9FDB85-5058-4E2E-8C17-CD2123D9C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76975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ITERAQ LTD · ITERAQ · Illustrative business · Sample report · 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415C48-85E8-4A3C-BABC-C17B47E58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33550"/>
            <a:ext cx="10668000" cy="401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Small local businesses that need a simple website and monthly support.</a:t>
            </a:r>
          </a:p>
        </p:txBody>
      </p:sp>
    </p:spTree>
    <p:extLst>
      <p:ext uri="{BB962C8B-B14F-4D97-AF65-F5344CB8AC3E}">
        <p14:creationId xmlns:p14="http://schemas.microsoft.com/office/powerpoint/2010/main" val="132526507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a4471d14134d67"/>
          <a:stretch xmlns:a="http://schemas.openxmlformats.org/drawingml/2006/main"/>
        </p:blipFill>
        <p:spPr>
          <a:xfrm xmlns:a="http://schemas.openxmlformats.org/drawingml/2006/main">
            <a:off x="10572750" y="342900"/>
            <a:ext cx="857250" cy="8572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7771F45-B142-411B-86FA-AB13CF476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9429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3394D"/>
                </a:solidFill>
                <a:latin typeface="Arial"/>
                <a:ea typeface="Arial"/>
                <a:cs typeface="Arial"/>
              </a:rPr>
              <a:t>Product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B9FDB85-5058-4E2E-8C17-CD2123D9C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76975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ITERAQ LTD · ITERAQ · Illustrative business · Sample report · 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415C48-85E8-4A3C-BABC-C17B47E58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33550"/>
            <a:ext cx="10668000" cy="401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A fixed-scope website package with optional support, clear handover and documented tasks.</a:t>
            </a:r>
          </a:p>
        </p:txBody>
      </p:sp>
    </p:spTree>
    <p:extLst>
      <p:ext uri="{BB962C8B-B14F-4D97-AF65-F5344CB8AC3E}">
        <p14:creationId xmlns:p14="http://schemas.microsoft.com/office/powerpoint/2010/main" val="132526507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a4471d14134d67"/>
          <a:stretch xmlns:a="http://schemas.openxmlformats.org/drawingml/2006/main"/>
        </p:blipFill>
        <p:spPr>
          <a:xfrm xmlns:a="http://schemas.openxmlformats.org/drawingml/2006/main">
            <a:off x="10572750" y="342900"/>
            <a:ext cx="857250" cy="8572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7771F45-B142-411B-86FA-AB13CF476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9429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3394D"/>
                </a:solidFill>
                <a:latin typeface="Arial"/>
                <a:ea typeface="Arial"/>
                <a:cs typeface="Arial"/>
              </a:rPr>
              <a:t>Business model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B9FDB85-5058-4E2E-8C17-CD2123D9C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76975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ITERAQ LTD · ITERAQ · Illustrative business · Sample report · 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415C48-85E8-4A3C-BABC-C17B47E58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33550"/>
            <a:ext cx="10668000" cy="401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Record requirements, agree scope, deliver a draft, test and hand over files.</a:t>
            </a:r>
          </a:p>
        </p:txBody>
      </p:sp>
    </p:spTree>
    <p:extLst>
      <p:ext uri="{BB962C8B-B14F-4D97-AF65-F5344CB8AC3E}">
        <p14:creationId xmlns:p14="http://schemas.microsoft.com/office/powerpoint/2010/main" val="132526507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a4471d14134d67"/>
          <a:stretch xmlns:a="http://schemas.openxmlformats.org/drawingml/2006/main"/>
        </p:blipFill>
        <p:spPr>
          <a:xfrm xmlns:a="http://schemas.openxmlformats.org/drawingml/2006/main">
            <a:off x="10572750" y="342900"/>
            <a:ext cx="857250" cy="8572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7771F45-B142-411B-86FA-AB13CF476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9429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3394D"/>
                </a:solidFill>
                <a:latin typeface="Arial"/>
                <a:ea typeface="Arial"/>
                <a:cs typeface="Arial"/>
              </a:rPr>
              <a:t>Traction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B9FDB85-5058-4E2E-8C17-CD2123D9C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76975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ITERAQ LTD · ITERAQ · Illustrative business · Sample report · 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415C48-85E8-4A3C-BABC-C17B47E58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33550"/>
            <a:ext cx="10668000" cy="401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Fictional business and illustrative assumptions. This sample demonstrates ITERAQ report formats; it is not a customer result or verified market forecast.</a:t>
            </a:r>
          </a:p>
        </p:txBody>
      </p:sp>
    </p:spTree>
    <p:extLst>
      <p:ext uri="{BB962C8B-B14F-4D97-AF65-F5344CB8AC3E}">
        <p14:creationId xmlns:p14="http://schemas.microsoft.com/office/powerpoint/2010/main" val="132526507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a4471d14134d67"/>
          <a:stretch xmlns:a="http://schemas.openxmlformats.org/drawingml/2006/main"/>
        </p:blipFill>
        <p:spPr>
          <a:xfrm xmlns:a="http://schemas.openxmlformats.org/drawingml/2006/main">
            <a:off x="10572750" y="342900"/>
            <a:ext cx="857250" cy="8572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7771F45-B142-411B-86FA-AB13CF476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9429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3394D"/>
                </a:solidFill>
                <a:latin typeface="Arial"/>
                <a:ea typeface="Arial"/>
                <a:cs typeface="Arial"/>
              </a:rPr>
              <a:t>Competition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B9FDB85-5058-4E2E-8C17-CD2123D9C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76975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ITERAQ LTD · ITERAQ · Illustrative business · Sample report · 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415C48-85E8-4A3C-BABC-C17B47E58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33550"/>
            <a:ext cx="10668000" cy="401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13394D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3394D"/>
                </a:solidFill>
                <a:latin typeface="Arial"/>
                <a:ea typeface="Arial"/>
                <a:cs typeface="Arial"/>
              </a:rPr>
              <a:t>Compare three local providers on scope, price and support before setting the final offer.</a:t>
            </a:r>
          </a:p>
        </p:txBody>
      </p:sp>
    </p:spTree>
    <p:extLst>
      <p:ext uri="{BB962C8B-B14F-4D97-AF65-F5344CB8AC3E}">
        <p14:creationId xmlns:p14="http://schemas.microsoft.com/office/powerpoint/2010/main" val="132526507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2026-09-13T07:56:50.7110000Z</dcterms:created>
  <dcterms:modified xsi:type="dcterms:W3CDTF">2026-09-13T07:56:50.7110000Z</dcterms:modified>
</coreProperties>
</file>